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embeddedFontLst>
    <p:embeddedFont>
      <p:font typeface="Arial Black"/>
      <p:regular r:id="rId16"/>
    </p:embeddedFont>
    <p:embeddedFont>
      <p:font typeface="Merriweather"/>
      <p:regular r:id="rId17"/>
      <p:bold r:id="rId18"/>
      <p:italic r:id="rId19"/>
      <p:boldItalic r:id="rId20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erriweather-regular.fntdata"/><Relationship Id="rId16" Type="http://schemas.openxmlformats.org/officeDocument/2006/relationships/font" Target="fonts/ArialBlack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6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baseline="0"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baseline="0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2" type="body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6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baseline="0"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baseline="0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5400000">
            <a:off x="2377439" y="15239"/>
            <a:ext cx="4389119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marL="274320" rtl="0" algn="l">
              <a:spcBef>
                <a:spcPts val="520"/>
              </a:spcBef>
              <a:buClr>
                <a:schemeClr val="accent3"/>
              </a:buClr>
              <a:buFont typeface="Noto Sans Symbol"/>
              <a:buChar char="●"/>
              <a:defRPr sz="2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29540" marL="640080" rtl="0" algn="l">
              <a:spcBef>
                <a:spcPts val="480"/>
              </a:spcBef>
              <a:buClr>
                <a:schemeClr val="accent1"/>
              </a:buClr>
              <a:buFont typeface="Noto Sans Symbol"/>
              <a:buChar char="●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marL="914400" rtl="0" algn="l">
              <a:spcBef>
                <a:spcPts val="420"/>
              </a:spcBef>
              <a:buClr>
                <a:schemeClr val="accent2"/>
              </a:buClr>
              <a:buFont typeface="Noto Sans Symbol"/>
              <a:buChar char="●"/>
              <a:defRPr sz="2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8269" marL="1188720" rtl="0" algn="l">
              <a:spcBef>
                <a:spcPts val="400"/>
              </a:spcBef>
              <a:buClr>
                <a:schemeClr val="accent3"/>
              </a:buClr>
              <a:buFont typeface="Noto Sans Symbol"/>
              <a:buChar char="●"/>
              <a:defRPr sz="20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5889" marL="1463040" rtl="0" algn="l">
              <a:spcBef>
                <a:spcPts val="400"/>
              </a:spcBef>
              <a:buClr>
                <a:schemeClr val="accent4"/>
              </a:buClr>
              <a:buFont typeface="Noto Sans Symbol"/>
              <a:buChar char="●"/>
              <a:defRPr sz="20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marL="1737360" rtl="0" algn="l">
              <a:spcBef>
                <a:spcPts val="360"/>
              </a:spcBef>
              <a:buClr>
                <a:schemeClr val="accent5"/>
              </a:buClr>
              <a:buFont typeface="Noto Sans Symbol"/>
              <a:buChar char="●"/>
              <a:def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marL="1920240" rtl="0" algn="l">
              <a:spcBef>
                <a:spcPts val="320"/>
              </a:spcBef>
              <a:buClr>
                <a:schemeClr val="accent6"/>
              </a:buClr>
              <a:buFont typeface="Noto Sans Symbol"/>
              <a:buChar char="●"/>
              <a:defRPr baseline="0"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marL="2194560" rtl="0" algn="l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marL="2468880" rtl="0" algn="l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 baseline="0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 rot="5400000">
            <a:off x="5052218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861218" y="510382"/>
            <a:ext cx="5211763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marL="274320" rtl="0" algn="l">
              <a:spcBef>
                <a:spcPts val="520"/>
              </a:spcBef>
              <a:buClr>
                <a:schemeClr val="accent3"/>
              </a:buClr>
              <a:buFont typeface="Noto Sans Symbol"/>
              <a:buChar char="●"/>
              <a:defRPr sz="2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29540" marL="640080" rtl="0" algn="l">
              <a:spcBef>
                <a:spcPts val="480"/>
              </a:spcBef>
              <a:buClr>
                <a:schemeClr val="accent1"/>
              </a:buClr>
              <a:buFont typeface="Noto Sans Symbol"/>
              <a:buChar char="●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marL="914400" rtl="0" algn="l">
              <a:spcBef>
                <a:spcPts val="420"/>
              </a:spcBef>
              <a:buClr>
                <a:schemeClr val="accent2"/>
              </a:buClr>
              <a:buFont typeface="Noto Sans Symbol"/>
              <a:buChar char="●"/>
              <a:defRPr sz="2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8269" marL="1188720" rtl="0" algn="l">
              <a:spcBef>
                <a:spcPts val="400"/>
              </a:spcBef>
              <a:buClr>
                <a:schemeClr val="accent3"/>
              </a:buClr>
              <a:buFont typeface="Noto Sans Symbol"/>
              <a:buChar char="●"/>
              <a:defRPr sz="20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5889" marL="1463040" rtl="0" algn="l">
              <a:spcBef>
                <a:spcPts val="400"/>
              </a:spcBef>
              <a:buClr>
                <a:schemeClr val="accent4"/>
              </a:buClr>
              <a:buFont typeface="Noto Sans Symbol"/>
              <a:buChar char="●"/>
              <a:defRPr sz="20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marL="1737360" rtl="0" algn="l">
              <a:spcBef>
                <a:spcPts val="360"/>
              </a:spcBef>
              <a:buClr>
                <a:schemeClr val="accent5"/>
              </a:buClr>
              <a:buFont typeface="Noto Sans Symbol"/>
              <a:buChar char="●"/>
              <a:def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marL="1920240" rtl="0" algn="l">
              <a:spcBef>
                <a:spcPts val="320"/>
              </a:spcBef>
              <a:buClr>
                <a:schemeClr val="accent6"/>
              </a:buClr>
              <a:buFont typeface="Noto Sans Symbol"/>
              <a:buChar char="●"/>
              <a:defRPr baseline="0"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marL="2194560" rtl="0" algn="l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marL="2468880" rtl="0" algn="l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 baseline="0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buClr>
                <a:srgbClr val="4CE0EA"/>
              </a:buClr>
              <a:buFont typeface="Calibri"/>
              <a:buNone/>
              <a:defRPr b="1" baseline="0" i="0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45720" rtl="0" algn="r">
              <a:spcBef>
                <a:spcPts val="520"/>
              </a:spcBef>
              <a:buClr>
                <a:schemeClr val="accent3"/>
              </a:buClr>
              <a:buFont typeface="Noto Sans Symbol"/>
              <a:buNone/>
              <a:defRPr b="0" baseline="0" i="0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ctr">
              <a:spcBef>
                <a:spcPts val="480"/>
              </a:spcBef>
              <a:buClr>
                <a:schemeClr val="accent1"/>
              </a:buClr>
              <a:buFont typeface="Noto Sans Symbol"/>
              <a:buNone/>
              <a:defRPr b="0" baseline="0" i="0" sz="2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ctr">
              <a:spcBef>
                <a:spcPts val="420"/>
              </a:spcBef>
              <a:buClr>
                <a:schemeClr val="accent2"/>
              </a:buClr>
              <a:buFont typeface="Noto Sans Symbol"/>
              <a:buNone/>
              <a:defRPr b="0" baseline="0" i="0" sz="21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ctr">
              <a:spcBef>
                <a:spcPts val="400"/>
              </a:spcBef>
              <a:buClr>
                <a:schemeClr val="accent3"/>
              </a:buClr>
              <a:buFont typeface="Noto Sans Symbol"/>
              <a:buNone/>
              <a:defRPr b="0" baseline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ctr">
              <a:spcBef>
                <a:spcPts val="400"/>
              </a:spcBef>
              <a:buClr>
                <a:schemeClr val="accent4"/>
              </a:buClr>
              <a:buFont typeface="Noto Sans Symbol"/>
              <a:buNone/>
              <a:defRPr b="0" baseline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ctr">
              <a:spcBef>
                <a:spcPts val="360"/>
              </a:spcBef>
              <a:buClr>
                <a:schemeClr val="accent5"/>
              </a:buClr>
              <a:buFont typeface="Noto Sans Symbol"/>
              <a:buNone/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ctr">
              <a:spcBef>
                <a:spcPts val="320"/>
              </a:spcBef>
              <a:buClr>
                <a:schemeClr val="accent6"/>
              </a:buClr>
              <a:buFont typeface="Noto Sans Symbol"/>
              <a:buNone/>
              <a:defRPr b="0" baseline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ctr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 b="0" baseline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ctr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 b="0" baseline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marL="274320" rtl="0" algn="l">
              <a:spcBef>
                <a:spcPts val="520"/>
              </a:spcBef>
              <a:buClr>
                <a:schemeClr val="accent3"/>
              </a:buClr>
              <a:buFont typeface="Noto Sans Symbol"/>
              <a:buChar char="●"/>
              <a:defRPr sz="2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29540" marL="640080" rtl="0" algn="l">
              <a:spcBef>
                <a:spcPts val="480"/>
              </a:spcBef>
              <a:buClr>
                <a:schemeClr val="accent1"/>
              </a:buClr>
              <a:buFont typeface="Noto Sans Symbol"/>
              <a:buChar char="●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marL="914400" rtl="0" algn="l">
              <a:spcBef>
                <a:spcPts val="420"/>
              </a:spcBef>
              <a:buClr>
                <a:schemeClr val="accent2"/>
              </a:buClr>
              <a:buFont typeface="Noto Sans Symbol"/>
              <a:buChar char="●"/>
              <a:defRPr sz="2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8269" marL="1188720" rtl="0" algn="l">
              <a:spcBef>
                <a:spcPts val="400"/>
              </a:spcBef>
              <a:buClr>
                <a:schemeClr val="accent3"/>
              </a:buClr>
              <a:buFont typeface="Noto Sans Symbol"/>
              <a:buChar char="●"/>
              <a:defRPr sz="20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5889" marL="1463040" rtl="0" algn="l">
              <a:spcBef>
                <a:spcPts val="400"/>
              </a:spcBef>
              <a:buClr>
                <a:schemeClr val="accent4"/>
              </a:buClr>
              <a:buFont typeface="Noto Sans Symbol"/>
              <a:buChar char="●"/>
              <a:defRPr sz="20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marL="1737360" rtl="0" algn="l">
              <a:spcBef>
                <a:spcPts val="360"/>
              </a:spcBef>
              <a:buClr>
                <a:schemeClr val="accent5"/>
              </a:buClr>
              <a:buFont typeface="Noto Sans Symbol"/>
              <a:buChar char="●"/>
              <a:def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marL="1920240" rtl="0" algn="l">
              <a:spcBef>
                <a:spcPts val="320"/>
              </a:spcBef>
              <a:buClr>
                <a:schemeClr val="accent6"/>
              </a:buClr>
              <a:buFont typeface="Noto Sans Symbol"/>
              <a:buChar char="●"/>
              <a:defRPr baseline="0"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marL="2194560" rtl="0" algn="l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marL="2468880" rtl="0" algn="l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 baseline="0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rgbClr val="4AE3AC"/>
              </a:buClr>
              <a:buFont typeface="Calibri"/>
              <a:buNone/>
              <a:defRPr b="1" baseline="0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22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6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baseline="0"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baseline="0" sz="14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>
              <a:spcBef>
                <a:spcPts val="0"/>
              </a:spcBef>
              <a:buClr>
                <a:schemeClr val="dk2"/>
              </a:buClr>
              <a:buFont typeface="Merriweather"/>
              <a:buNone/>
              <a:defRPr b="1" baseline="0" sz="2400" cap="none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b="1" sz="2000"/>
            </a:lvl2pPr>
            <a:lvl3pPr rtl="0">
              <a:spcBef>
                <a:spcPts val="0"/>
              </a:spcBef>
              <a:buFont typeface="Merriweather"/>
              <a:buNone/>
              <a:defRPr b="1" sz="1800"/>
            </a:lvl3pPr>
            <a:lvl4pPr rtl="0">
              <a:spcBef>
                <a:spcPts val="0"/>
              </a:spcBef>
              <a:buFont typeface="Merriweather"/>
              <a:buNone/>
              <a:defRPr b="1" sz="1600"/>
            </a:lvl4pPr>
            <a:lvl5pPr rtl="0">
              <a:spcBef>
                <a:spcPts val="0"/>
              </a:spcBef>
              <a:buFont typeface="Merriweather"/>
              <a:buNone/>
              <a:defRPr b="1" sz="16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baseline="0"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baseline="0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645025" y="1859757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>
              <a:spcBef>
                <a:spcPts val="0"/>
              </a:spcBef>
              <a:buClr>
                <a:schemeClr val="dk2"/>
              </a:buClr>
              <a:buFont typeface="Merriweather"/>
              <a:buNone/>
              <a:defRPr b="1" baseline="0" sz="2400" cap="none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b="1" sz="2000"/>
            </a:lvl2pPr>
            <a:lvl3pPr rtl="0">
              <a:spcBef>
                <a:spcPts val="0"/>
              </a:spcBef>
              <a:buFont typeface="Merriweather"/>
              <a:buNone/>
              <a:defRPr b="1" sz="1800"/>
            </a:lvl3pPr>
            <a:lvl4pPr rtl="0">
              <a:spcBef>
                <a:spcPts val="0"/>
              </a:spcBef>
              <a:buFont typeface="Merriweather"/>
              <a:buNone/>
              <a:defRPr b="1" sz="1600"/>
            </a:lvl4pPr>
            <a:lvl5pPr rtl="0">
              <a:spcBef>
                <a:spcPts val="0"/>
              </a:spcBef>
              <a:buFont typeface="Merriweather"/>
              <a:buNone/>
              <a:defRPr b="1" sz="16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baseline="0"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baseline="0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2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baseline="0"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baseline="0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2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baseline="0"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baseline="0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685800" y="514352"/>
            <a:ext cx="2743199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1676400"/>
            <a:ext cx="27431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l">
              <a:spcBef>
                <a:spcPts val="0"/>
              </a:spcBef>
              <a:buFont typeface="Merriweather"/>
              <a:buNone/>
              <a:defRPr sz="1400"/>
            </a:lvl1pPr>
            <a:lvl2pPr indent="0" rtl="0" algn="l">
              <a:spcBef>
                <a:spcPts val="0"/>
              </a:spcBef>
              <a:buFont typeface="Merriweather"/>
              <a:buNone/>
              <a:defRPr sz="1200"/>
            </a:lvl2pPr>
            <a:lvl3pPr indent="0" rtl="0" algn="l">
              <a:spcBef>
                <a:spcPts val="0"/>
              </a:spcBef>
              <a:buFont typeface="Merriweather"/>
              <a:buNone/>
              <a:defRPr sz="1000"/>
            </a:lvl3pPr>
            <a:lvl4pPr indent="0" rtl="0" algn="l">
              <a:spcBef>
                <a:spcPts val="0"/>
              </a:spcBef>
              <a:buFont typeface="Merriweather"/>
              <a:buNone/>
              <a:defRPr sz="900"/>
            </a:lvl4pPr>
            <a:lvl5pPr indent="0" rtl="0" algn="l">
              <a:spcBef>
                <a:spcPts val="0"/>
              </a:spcBef>
              <a:buFont typeface="Merriweather"/>
              <a:buNone/>
              <a:defRPr sz="9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baseline="0"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baseline="0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6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baseline="0"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baseline="0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 flipH="1" rot="-10380000">
            <a:off x="3165753" y="1108076"/>
            <a:ext cx="5257800" cy="4114799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7" name="Shape 67"/>
          <p:cNvSpPr/>
          <p:nvPr/>
        </p:nvSpPr>
        <p:spPr>
          <a:xfrm flipH="1" rot="-10380000">
            <a:off x="8004134" y="5359769"/>
            <a:ext cx="155447" cy="155447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609600" y="1176995"/>
            <a:ext cx="2212848" cy="158262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09600" y="2828784"/>
            <a:ext cx="2209799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l">
              <a:spcBef>
                <a:spcPts val="250"/>
              </a:spcBef>
              <a:buFont typeface="Merriweather"/>
              <a:buNone/>
              <a:defRPr sz="1300"/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baseline="0"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baseline="0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077200" y="6356350"/>
            <a:ext cx="609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  <p:sp>
        <p:nvSpPr>
          <p:cNvPr id="73" name="Shape 73"/>
          <p:cNvSpPr/>
          <p:nvPr>
            <p:ph idx="2" type="pic"/>
          </p:nvPr>
        </p:nvSpPr>
        <p:spPr>
          <a:xfrm rot="420000">
            <a:off x="3485792" y="1199516"/>
            <a:ext cx="4617719" cy="3931919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rgbClr val="035C75"/>
              </a:buClr>
              <a:buFont typeface="Merriweather"/>
              <a:buNone/>
              <a:defRPr b="0" baseline="0" i="0" sz="3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4" name="Shape 74"/>
          <p:cNvSpPr/>
          <p:nvPr/>
        </p:nvSpPr>
        <p:spPr>
          <a:xfrm flipH="1" rot="10800000">
            <a:off x="-9525" y="5816599"/>
            <a:ext cx="9163049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5" name="Shape 75"/>
          <p:cNvSpPr/>
          <p:nvPr/>
        </p:nvSpPr>
        <p:spPr>
          <a:xfrm flipH="1" rot="10800000">
            <a:off x="4381500" y="6219825"/>
            <a:ext cx="4762499" cy="638174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-9525" y="-7144"/>
            <a:ext cx="9163049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" name="Shape 6"/>
          <p:cNvSpPr/>
          <p:nvPr/>
        </p:nvSpPr>
        <p:spPr>
          <a:xfrm>
            <a:off x="4381500" y="-7144"/>
            <a:ext cx="4762499" cy="638174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" name="Shape 7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baseline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marL="274320" marR="0" rtl="0" algn="l">
              <a:spcBef>
                <a:spcPts val="520"/>
              </a:spcBef>
              <a:buClr>
                <a:schemeClr val="accent3"/>
              </a:buClr>
              <a:buFont typeface="Noto Sans Symbol"/>
              <a:buChar char="●"/>
              <a:defRPr b="0" baseline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29540" marL="640080" marR="0" rtl="0" algn="l">
              <a:spcBef>
                <a:spcPts val="480"/>
              </a:spcBef>
              <a:buClr>
                <a:schemeClr val="accent1"/>
              </a:buClr>
              <a:buFont typeface="Noto Sans Symbol"/>
              <a:buChar char="●"/>
              <a:defRPr b="0" baseline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marL="914400" marR="0" rtl="0" algn="l">
              <a:spcBef>
                <a:spcPts val="420"/>
              </a:spcBef>
              <a:buClr>
                <a:schemeClr val="accent2"/>
              </a:buClr>
              <a:buFont typeface="Noto Sans Symbol"/>
              <a:buChar char="●"/>
              <a:defRPr b="0" baseline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8269" marL="1188720" marR="0" rtl="0" algn="l">
              <a:spcBef>
                <a:spcPts val="400"/>
              </a:spcBef>
              <a:buClr>
                <a:schemeClr val="accent3"/>
              </a:buClr>
              <a:buFont typeface="Noto Sans Symbol"/>
              <a:buChar char="●"/>
              <a:defRPr b="0" baseline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5889" marL="1463040" marR="0" rtl="0" algn="l">
              <a:spcBef>
                <a:spcPts val="400"/>
              </a:spcBef>
              <a:buClr>
                <a:schemeClr val="accent4"/>
              </a:buClr>
              <a:buFont typeface="Noto Sans Symbol"/>
              <a:buChar char="●"/>
              <a:defRPr b="0" baseline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marL="1737360" marR="0" rtl="0" algn="l">
              <a:spcBef>
                <a:spcPts val="360"/>
              </a:spcBef>
              <a:buClr>
                <a:schemeClr val="accent5"/>
              </a:buClr>
              <a:buFont typeface="Noto Sans Symbol"/>
              <a:buChar char="●"/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marL="1920240" marR="0" rtl="0" algn="l">
              <a:spcBef>
                <a:spcPts val="320"/>
              </a:spcBef>
              <a:buClr>
                <a:schemeClr val="accent6"/>
              </a:buClr>
              <a:buFont typeface="Noto Sans Symbol"/>
              <a:buChar char="●"/>
              <a:defRPr b="0" baseline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marL="2194560" marR="0" rtl="0" algn="l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 b="0" baseline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marL="2468880" marR="0" rtl="0" algn="l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 b="0" baseline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  <p:grpSp>
        <p:nvGrpSpPr>
          <p:cNvPr id="12" name="Shape 12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3" name="Shape 13"/>
            <p:cNvSpPr/>
            <p:nvPr/>
          </p:nvSpPr>
          <p:spPr>
            <a:xfrm rot="-164308">
              <a:off x="-19044" y="216549"/>
              <a:ext cx="9163050" cy="649223"/>
            </a:xfrm>
            <a:custGeom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 rot="-164308">
              <a:off x="-14309" y="290002"/>
              <a:ext cx="9175812" cy="530351"/>
            </a:xfrm>
            <a:custGeom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baseline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SANTA ANNA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920084"/>
            <a:ext cx="4038599" cy="4434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75" lvl="0" marL="3175" marR="0" rtl="0" algn="l">
              <a:spcBef>
                <a:spcPts val="0"/>
              </a:spcBef>
              <a:buClr>
                <a:schemeClr val="accent3"/>
              </a:buClr>
              <a:buSzPct val="25000"/>
              <a:buFont typeface="Noto Sans Symbol"/>
              <a:buNone/>
            </a:pPr>
            <a:r>
              <a:rPr b="0" baseline="0" i="0" lang="en-US" sz="2600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President/Dictator of Mexico </a:t>
            </a:r>
            <a:r>
              <a:rPr b="0" baseline="0" i="0" lang="en-US" sz="1800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(eleven times) </a:t>
            </a:r>
            <a:r>
              <a:rPr b="0" baseline="0" i="0" lang="en-US" sz="2600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and Commander of MX Armies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Led attack and defeated TX at Battle of Alamo 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He was captured by Houston and defeated at Battle of San Jacinto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Died in poverty </a:t>
            </a:r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9200" y="1752600"/>
            <a:ext cx="3048000" cy="3974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baseline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GEORGE CHILDRESS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457200" y="1600200"/>
            <a:ext cx="4419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75" lvl="0" marL="3175" marR="0" rtl="0" algn="l">
              <a:lnSpc>
                <a:spcPct val="80000"/>
              </a:lnSpc>
              <a:spcBef>
                <a:spcPts val="0"/>
              </a:spcBef>
              <a:buClr>
                <a:schemeClr val="accent3"/>
              </a:buClr>
              <a:buSzPct val="25000"/>
              <a:buFont typeface="Noto Sans Symbol"/>
              <a:buNone/>
            </a:pPr>
            <a:r>
              <a:rPr b="0" baseline="0" i="0" lang="en-US" sz="2405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Primary Author of TX DECLARATION OF INDEPENDENCE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Had 4 other co-writers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March 2, 1836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Washington-on-Brazos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Literally written overnight b/c the Battle of the Alamo was being fought in San Antonio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Texas’ needed a temporary gov’t set up quickly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Had a lot of same features as US Dec of Independence</a:t>
            </a:r>
          </a:p>
        </p:txBody>
      </p:sp>
      <p:sp>
        <p:nvSpPr>
          <p:cNvPr id="154" name="Shape 154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800" y="1371600"/>
            <a:ext cx="3048000" cy="4104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baseline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SAM HOUSTON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648200" y="1371600"/>
            <a:ext cx="4038599" cy="533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75" lvl="0" marL="3175" marR="0" rtl="0" algn="l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SzPct val="25000"/>
              <a:buFont typeface="Noto Sans Symbol"/>
              <a:buNone/>
            </a:pPr>
            <a:r>
              <a:rPr b="0" baseline="0" i="0" lang="en-US" sz="2210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Commander in Chief of TX Armies 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442"/>
              </a:spcBef>
              <a:buClr>
                <a:schemeClr val="accent3"/>
              </a:buClr>
              <a:buSzPct val="95431"/>
              <a:buFont typeface="Noto Sans Symbol"/>
              <a:buChar char="●"/>
            </a:pPr>
            <a:r>
              <a:rPr b="0" baseline="0" i="0" lang="en-US" sz="221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Constitution of 1836 named him overall Commander of TX Armies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442"/>
              </a:spcBef>
              <a:buClr>
                <a:schemeClr val="accent3"/>
              </a:buClr>
              <a:buSzPct val="95431"/>
              <a:buFont typeface="Noto Sans Symbol"/>
              <a:buChar char="●"/>
            </a:pPr>
            <a:r>
              <a:rPr b="0" baseline="0" i="0" lang="en-US" sz="221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After Alamo defeat, he trained all TX armies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442"/>
              </a:spcBef>
              <a:buClr>
                <a:schemeClr val="accent3"/>
              </a:buClr>
              <a:buSzPct val="95431"/>
              <a:buFont typeface="Noto Sans Symbol"/>
              <a:buChar char="●"/>
            </a:pPr>
            <a:r>
              <a:rPr b="0" baseline="0" i="0" lang="en-US" sz="221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Was not always popular b/c he refused to fight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442"/>
              </a:spcBef>
              <a:buClr>
                <a:schemeClr val="accent3"/>
              </a:buClr>
              <a:buSzPct val="95431"/>
              <a:buFont typeface="Noto Sans Symbol"/>
              <a:buChar char="●"/>
            </a:pPr>
            <a:r>
              <a:rPr b="0" baseline="0" i="0" lang="en-US" sz="221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He strategically fought at right moment, and defeated Santa Anna at Battle of San Jacinto winning TX its independence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442"/>
              </a:spcBef>
              <a:buClr>
                <a:schemeClr val="accent3"/>
              </a:buClr>
              <a:buSzPct val="95431"/>
              <a:buFont typeface="Noto Sans Symbol"/>
              <a:buChar char="●"/>
            </a:pPr>
            <a:r>
              <a:rPr b="0" baseline="0" i="0" lang="en-US" sz="221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Later became TX first and third president</a:t>
            </a:r>
          </a:p>
        </p:txBody>
      </p:sp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981200"/>
            <a:ext cx="3276600" cy="42325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baseline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WILLIAM TRAVIS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648200" y="1646075"/>
            <a:ext cx="4038599" cy="4830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75" lvl="0" marL="3175" marR="0" rtl="0" algn="l">
              <a:spcBef>
                <a:spcPts val="0"/>
              </a:spcBef>
              <a:buClr>
                <a:schemeClr val="accent3"/>
              </a:buClr>
              <a:buSzPct val="25000"/>
              <a:buFont typeface="Noto Sans Symbol"/>
              <a:buNone/>
            </a:pPr>
            <a:r>
              <a:rPr b="0" baseline="0" i="0" lang="en-US" sz="2405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Lieutenant Colonel of TX Regular Army at </a:t>
            </a:r>
            <a:br>
              <a:rPr b="0" baseline="0" i="0" lang="en-US" sz="2405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baseline="0" i="0" lang="en-US" sz="2405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Battle of Alamo</a:t>
            </a:r>
          </a:p>
          <a:p>
            <a:pPr indent="-274320" lvl="0" marL="274320" marR="0" rtl="0" algn="l"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Arrested at Anahuac</a:t>
            </a:r>
          </a:p>
          <a:p>
            <a:pPr indent="-274320" lvl="0" marL="274320" marR="0" rtl="0" algn="l"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Part of War Party at Consultation</a:t>
            </a:r>
          </a:p>
          <a:p>
            <a:pPr indent="-274320" lvl="0" marL="274320" marR="0" rtl="0" algn="l"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Commander at Alamo after Bowie became too sick</a:t>
            </a:r>
          </a:p>
          <a:p>
            <a:pPr indent="-274320" lvl="0" marL="274320" marR="0" rtl="0" algn="l"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Sent famous letter for help</a:t>
            </a:r>
          </a:p>
          <a:p>
            <a:pPr indent="-274320" lvl="0" marL="274320" marR="0" rtl="0" algn="l"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Killed at Alamo</a:t>
            </a: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2057399"/>
            <a:ext cx="3124199" cy="4175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baseline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JAMES BOWIE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75" lvl="0" marL="3175" marR="0" rtl="0" algn="l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SzPct val="25000"/>
              <a:buFont typeface="Noto Sans Symbol"/>
              <a:buNone/>
            </a:pPr>
            <a:r>
              <a:rPr b="0" baseline="0" i="0" lang="en-US" sz="2600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Commander of Private Army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buClr>
                <a:schemeClr val="accent3"/>
              </a:buClr>
              <a:buSzPct val="95000"/>
              <a:buFont typeface="Noto Sans Symbo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Had reputation as a good knife fighter (Bowie knife)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buClr>
                <a:schemeClr val="accent3"/>
              </a:buClr>
              <a:buSzPct val="95000"/>
              <a:buFont typeface="Noto Sans Symbo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Married daughter of vice governor of TX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buClr>
                <a:schemeClr val="accent3"/>
              </a:buClr>
              <a:buSzPct val="95000"/>
              <a:buFont typeface="Noto Sans Symbo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Died in his bed at Alamo, too sick to fight, passed command to Travis</a:t>
            </a: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05398" y="1371600"/>
            <a:ext cx="3255305" cy="4623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baseline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DAVID CROCKET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75" lvl="0" marL="3175" marR="0" rtl="0" algn="l">
              <a:spcBef>
                <a:spcPts val="0"/>
              </a:spcBef>
              <a:buClr>
                <a:schemeClr val="accent3"/>
              </a:buClr>
              <a:buSzPct val="25000"/>
              <a:buFont typeface="Noto Sans Symbol"/>
              <a:buNone/>
            </a:pPr>
            <a:r>
              <a:rPr b="0" baseline="0" i="0" lang="en-US" sz="2405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Frontiersman, TN Congressman</a:t>
            </a:r>
          </a:p>
          <a:p>
            <a:pPr indent="-274320" lvl="0" marL="274320" marR="0" rtl="0" algn="l"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Claimed to kill 100 bears in one year</a:t>
            </a:r>
          </a:p>
          <a:p>
            <a:pPr indent="-274320" lvl="0" marL="274320" marR="0" rtl="0" algn="l"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Fought among privates at Alamo although offered a commander position</a:t>
            </a:r>
          </a:p>
          <a:p>
            <a:pPr indent="-274320" lvl="0" marL="274320" marR="0" rtl="0" algn="l"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One of few to survive Alamo but later executed</a:t>
            </a:r>
          </a:p>
          <a:p>
            <a:pPr indent="-274320" lvl="0" marL="274320" marR="0" rtl="0" algn="l"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Fought with Travis and Bowie</a:t>
            </a:r>
          </a:p>
        </p:txBody>
      </p:sp>
      <p:pic>
        <p:nvPicPr>
          <p:cNvPr id="119" name="Shape 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981199"/>
            <a:ext cx="3429000" cy="417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baseline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JUAN SEGUIN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75" lvl="0" marL="3175" marR="0" rtl="0" algn="l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SzPct val="25000"/>
              <a:buFont typeface="Noto Sans Symbol"/>
              <a:buNone/>
            </a:pPr>
            <a:r>
              <a:rPr b="0" baseline="0" i="0" lang="en-US" sz="2600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Tejano Captain in TX Army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buClr>
                <a:schemeClr val="accent3"/>
              </a:buClr>
              <a:buSzPct val="95000"/>
              <a:buFont typeface="Noto Sans Symbo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Tejano – of MX descent but loyal to TX and considers it home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buClr>
                <a:schemeClr val="accent3"/>
              </a:buClr>
              <a:buSzPct val="95000"/>
              <a:buFont typeface="Noto Sans Symbo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Wealthy landowner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buClr>
                <a:schemeClr val="accent3"/>
              </a:buClr>
              <a:buSzPct val="95000"/>
              <a:buFont typeface="Noto Sans Symbo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Sent to search for recruits (help) during Alamo so he survived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buClr>
                <a:schemeClr val="accent3"/>
              </a:buClr>
              <a:buSzPct val="95000"/>
              <a:buFont typeface="Noto Sans Symbo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Helped Houston win at Battle of San Jacinto</a:t>
            </a: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89637" y="1447800"/>
            <a:ext cx="3720963" cy="44747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baseline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JAMES FANNIN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343400" y="1447800"/>
            <a:ext cx="4343400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75" lvl="0" marL="3175" marR="0" rtl="0" algn="l">
              <a:spcBef>
                <a:spcPts val="0"/>
              </a:spcBef>
              <a:buClr>
                <a:schemeClr val="accent3"/>
              </a:buClr>
              <a:buSzPct val="25000"/>
              <a:buFont typeface="Noto Sans Symbol"/>
              <a:buNone/>
            </a:pPr>
            <a:r>
              <a:rPr b="0" baseline="0" i="0" lang="en-US" sz="2405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Commander of TX Army at Goliad (Massacre)</a:t>
            </a:r>
          </a:p>
          <a:p>
            <a:pPr indent="-274320" lvl="0" marL="274320" marR="0" rtl="0" algn="l"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Fought at Battle of Gonzalez in Oct 1835</a:t>
            </a:r>
          </a:p>
          <a:p>
            <a:pPr indent="-274320" lvl="0" marL="274320" marR="0" rtl="0" algn="l"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April 1836, was in charge of 450 troops at Battle of Goliad</a:t>
            </a:r>
          </a:p>
          <a:p>
            <a:pPr indent="-274320" lvl="0" marL="274320" marR="0" rtl="0" algn="l"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Houston ordered him to retreat</a:t>
            </a:r>
          </a:p>
          <a:p>
            <a:pPr indent="-274320" lvl="0" marL="274320" marR="0" rtl="0" algn="l"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He delayed which caused his surrender and execution of all troops (Goliad Massacre)</a:t>
            </a: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981200"/>
            <a:ext cx="2819400" cy="42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baseline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DAVID BURNET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0" y="1905000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75" lvl="0" marL="3175" marR="0" rtl="0" algn="l">
              <a:spcBef>
                <a:spcPts val="0"/>
              </a:spcBef>
              <a:buClr>
                <a:schemeClr val="accent3"/>
              </a:buClr>
              <a:buSzPct val="25000"/>
              <a:buFont typeface="Noto Sans Symbol"/>
              <a:buNone/>
            </a:pPr>
            <a:r>
              <a:rPr b="0" baseline="0" i="0" lang="en-US" sz="2600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Ad Interim President of TX during Revolution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Member of 1833 Convention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Involved in Convention of 1836 that drafted TX declaration of independence</a:t>
            </a:r>
          </a:p>
        </p:txBody>
      </p:sp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2057400"/>
            <a:ext cx="3429000" cy="3999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baseline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LORENZO DE ZAVALA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75" lvl="0" marL="3175" marR="0" rtl="0" algn="l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SzPct val="25000"/>
              <a:buFont typeface="Noto Sans Symbol"/>
              <a:buNone/>
            </a:pPr>
            <a:r>
              <a:rPr b="0" baseline="0" i="0" lang="en-US" sz="2405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Ad Interim </a:t>
            </a:r>
            <a:r>
              <a:rPr b="0" baseline="0" i="0" lang="en-US" sz="1480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(temporary) </a:t>
            </a:r>
            <a:r>
              <a:rPr b="0" baseline="0" i="0" lang="en-US" sz="2405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Vice-President of Republic of TX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March 2, 1836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Washington-on-Brazos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Texas’ needed a temporary gov’t set up quickly b/c the Battle of the Alamo was being fought in San Antonio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481"/>
              </a:spcBef>
              <a:buClr>
                <a:schemeClr val="accent3"/>
              </a:buClr>
              <a:buSzPct val="95197"/>
              <a:buFont typeface="Noto Sans Symbol"/>
              <a:buChar char="●"/>
            </a:pPr>
            <a:r>
              <a:rPr b="0" baseline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David Burnet was ad interim President</a:t>
            </a: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24400" y="1897625"/>
            <a:ext cx="3441289" cy="45379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