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0" r:id="rId5"/>
    <p:sldId id="267" r:id="rId6"/>
    <p:sldId id="268" r:id="rId7"/>
    <p:sldId id="257" r:id="rId8"/>
    <p:sldId id="265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3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2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3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2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8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1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9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9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3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6B5A-1CDD-4C13-B179-B52DDEFB896C}" type="datetimeFigureOut">
              <a:rPr lang="en-US" smtClean="0"/>
              <a:t>12/6/2015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D34BC-D7F8-40ED-8214-1D501D249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10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w&amp;url=http://www.flagguys.com/hist.html&amp;ei=2SBHVPC4ItaiyASf2YGYDg&amp;bvm=bv.77880786,d.aWw&amp;psig=AFQjCNEHV666Kg1_fk_dv8UhQ_q4agmERA&amp;ust=141403396867657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8600"/>
            <a:ext cx="9144000" cy="1981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MEXICAN REVOLUTION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17526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Lazy Sunday Regular" pitchFamily="2" charset="0"/>
              </a:rPr>
              <a:t>1810 - 1821</a:t>
            </a:r>
            <a:endParaRPr lang="en-US" sz="7200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5257800"/>
            <a:ext cx="89916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smtClean="0">
                <a:solidFill>
                  <a:srgbClr val="00B050"/>
                </a:solidFill>
                <a:latin typeface="+mj-lt"/>
              </a:rPr>
              <a:t>Mexico vs. </a:t>
            </a:r>
            <a:r>
              <a:rPr lang="en-US" sz="7200" dirty="0">
                <a:solidFill>
                  <a:srgbClr val="00B050"/>
                </a:solidFill>
                <a:latin typeface="+mj-lt"/>
              </a:rPr>
              <a:t>S</a:t>
            </a:r>
            <a:r>
              <a:rPr lang="en-US" sz="7200" dirty="0" smtClean="0">
                <a:solidFill>
                  <a:srgbClr val="00B050"/>
                </a:solidFill>
                <a:latin typeface="+mj-lt"/>
              </a:rPr>
              <a:t>pain</a:t>
            </a:r>
            <a:endParaRPr lang="en-US" sz="72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026" name="Picture 2" descr="https://lh5.googleusercontent.com/GqXcoJl177Q8U_bSeqivXYXmfVnWF06BtEZn7G3FpWr_j4qqVKjNIM8m1bD3IrFIBNwYiR5Gnj9r7uDP-hzZA_udLYK4ZsSypcPo6wReF-LTZvRfoX3ZAM1Sp_nsU_QOvRUFlCPf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430">
            <a:off x="489169" y="3389615"/>
            <a:ext cx="2788502" cy="170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QT0MwQFjPeIpTkURVxer7OT7hT1kbNuSAu8RCAoQTGa2DuhqW1v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714">
            <a:off x="5827820" y="3464620"/>
            <a:ext cx="2759047" cy="170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9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R</a:t>
            </a:r>
            <a:r>
              <a:rPr lang="en-US" sz="6000" b="1" dirty="0" smtClean="0">
                <a:solidFill>
                  <a:srgbClr val="FF0000"/>
                </a:solidFill>
              </a:rPr>
              <a:t>esults of Independence</a:t>
            </a:r>
            <a:r>
              <a:rPr lang="en-US" sz="6000" b="1" dirty="0" smtClean="0">
                <a:solidFill>
                  <a:srgbClr val="FF0000"/>
                </a:solidFill>
                <a:latin typeface="Lazy Sunday Regular" pitchFamily="2" charset="0"/>
              </a:rPr>
              <a:t>:</a:t>
            </a:r>
            <a:endParaRPr lang="en-US" sz="6000" b="1" dirty="0">
              <a:solidFill>
                <a:srgbClr val="FF0000"/>
              </a:solidFill>
              <a:latin typeface="Lazy Sunday Regula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802" y="1371600"/>
            <a:ext cx="7016212" cy="63170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 Narrow" pitchFamily="34" charset="0"/>
              </a:rPr>
              <a:t>#1: </a:t>
            </a:r>
            <a:r>
              <a:rPr lang="en-US" dirty="0" smtClean="0">
                <a:solidFill>
                  <a:srgbClr val="FFFF00"/>
                </a:solidFill>
                <a:latin typeface="Lazy Sunday Regular" pitchFamily="2" charset="0"/>
              </a:rPr>
              <a:t>Father Hidalgo became known as:</a:t>
            </a:r>
            <a:endParaRPr lang="en-US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5" name="Bent Arrow 4"/>
          <p:cNvSpPr/>
          <p:nvPr/>
        </p:nvSpPr>
        <p:spPr>
          <a:xfrm rot="10800000" flipH="1">
            <a:off x="1749735" y="2003308"/>
            <a:ext cx="616362" cy="663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031" y="2126629"/>
            <a:ext cx="5333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”Father of Mexican Independence”</a:t>
            </a:r>
            <a:endParaRPr lang="en-US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4800" y="2847778"/>
            <a:ext cx="4648200" cy="631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  <a:latin typeface="Arial Narrow" pitchFamily="34" charset="0"/>
              </a:rPr>
              <a:t>#2: </a:t>
            </a:r>
            <a:r>
              <a:rPr lang="en-US" dirty="0" smtClean="0">
                <a:solidFill>
                  <a:srgbClr val="FFFF00"/>
                </a:solidFill>
                <a:latin typeface="Lazy Sunday Regular" pitchFamily="2" charset="0"/>
              </a:rPr>
              <a:t>Texas becomes: </a:t>
            </a:r>
            <a:endParaRPr lang="en-US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10" name="Bent Arrow 9"/>
          <p:cNvSpPr/>
          <p:nvPr/>
        </p:nvSpPr>
        <p:spPr>
          <a:xfrm rot="10800000" flipH="1">
            <a:off x="1745838" y="3480869"/>
            <a:ext cx="616362" cy="663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5029" y="3611160"/>
            <a:ext cx="5644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”Coahuila y Texas” (a Mexican state)</a:t>
            </a:r>
            <a:endParaRPr lang="en-US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56348" y="4413349"/>
            <a:ext cx="4291852" cy="6317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white"/>
                </a:solidFill>
                <a:latin typeface="Arial Narrow" pitchFamily="34" charset="0"/>
              </a:rPr>
              <a:t>#3: </a:t>
            </a:r>
            <a:r>
              <a:rPr lang="en-US" dirty="0" smtClean="0">
                <a:solidFill>
                  <a:srgbClr val="FFFF00"/>
                </a:solidFill>
                <a:latin typeface="Lazy Sunday Regular" pitchFamily="2" charset="0"/>
              </a:rPr>
              <a:t>Mexico must now:</a:t>
            </a:r>
            <a:endParaRPr lang="en-US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13" name="Bent Arrow 12"/>
          <p:cNvSpPr/>
          <p:nvPr/>
        </p:nvSpPr>
        <p:spPr>
          <a:xfrm rot="10800000" flipH="1">
            <a:off x="1749735" y="5045057"/>
            <a:ext cx="616362" cy="663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96577" y="5250829"/>
            <a:ext cx="4641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Must rebuild their government</a:t>
            </a:r>
            <a:endParaRPr lang="en-US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3404348" y="5843068"/>
            <a:ext cx="616362" cy="66369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9335" y="6012829"/>
            <a:ext cx="318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 Narrow" pitchFamily="34" charset="0"/>
              </a:rPr>
              <a:t>Constitution of 1824</a:t>
            </a:r>
            <a:endParaRPr lang="en-US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-152400"/>
            <a:ext cx="9144793" cy="168264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1051" y="1143000"/>
            <a:ext cx="7010400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60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azy Sunday Regular" pitchFamily="2" charset="0"/>
              </a:rPr>
              <a:t>WHY </a:t>
            </a:r>
            <a:r>
              <a:rPr lang="en-US" sz="6000" b="1" dirty="0" err="1" smtClean="0">
                <a:solidFill>
                  <a:srgbClr val="FF0000"/>
                </a:solidFill>
                <a:latin typeface="Lazy Sunday Regular" pitchFamily="2" charset="0"/>
              </a:rPr>
              <a:t>INdEpENdENCE</a:t>
            </a:r>
            <a:r>
              <a:rPr lang="en-US" sz="6000" b="1" dirty="0" smtClean="0">
                <a:solidFill>
                  <a:srgbClr val="FF0000"/>
                </a:solidFill>
                <a:latin typeface="Lazy Sunday Regular" pitchFamily="2" charset="0"/>
              </a:rPr>
              <a:t>??</a:t>
            </a:r>
            <a:endParaRPr lang="en-US" sz="6000" b="1" dirty="0">
              <a:solidFill>
                <a:srgbClr val="FF0000"/>
              </a:solidFill>
              <a:latin typeface="Lazy Sunday Regular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" y="1219200"/>
            <a:ext cx="9000565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 Narrow" pitchFamily="34" charset="0"/>
              </a:rPr>
              <a:t>Cause #1: 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Mexicans did not like the </a:t>
            </a:r>
            <a:r>
              <a:rPr lang="en-US" b="1" dirty="0" smtClean="0">
                <a:solidFill>
                  <a:schemeClr val="tx1"/>
                </a:solidFill>
                <a:latin typeface="Arial Narrow" pitchFamily="34" charset="0"/>
              </a:rPr>
              <a:t>inequality.</a:t>
            </a:r>
            <a:endParaRPr lang="en-US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103120"/>
            <a:ext cx="7162800" cy="1077218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 Narrow" pitchFamily="34" charset="0"/>
              </a:rPr>
              <a:t>Spaniards who weren’t even from Mexico were put in charge of New Spain.</a:t>
            </a:r>
            <a:r>
              <a:rPr lang="en-US" sz="1200" b="1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427516"/>
            <a:ext cx="9000565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Spaniards got all the good jobs (power) and privileges (money $$$)</a:t>
            </a:r>
          </a:p>
        </p:txBody>
      </p:sp>
      <p:sp>
        <p:nvSpPr>
          <p:cNvPr id="10" name="Not Equal 9"/>
          <p:cNvSpPr/>
          <p:nvPr/>
        </p:nvSpPr>
        <p:spPr>
          <a:xfrm>
            <a:off x="287172" y="362432"/>
            <a:ext cx="831925" cy="71381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6" y="4287262"/>
            <a:ext cx="1431160" cy="241833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919564" y="4287262"/>
            <a:ext cx="1119249" cy="2418338"/>
          </a:xfrm>
          <a:prstGeom prst="rect">
            <a:avLst/>
          </a:prstGeom>
        </p:spPr>
      </p:pic>
      <p:sp>
        <p:nvSpPr>
          <p:cNvPr id="12" name="Not Equal 11"/>
          <p:cNvSpPr/>
          <p:nvPr/>
        </p:nvSpPr>
        <p:spPr>
          <a:xfrm>
            <a:off x="8001000" y="254670"/>
            <a:ext cx="831925" cy="713815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84" y="4292210"/>
            <a:ext cx="1073790" cy="241339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086600" y="4287262"/>
            <a:ext cx="914400" cy="2418338"/>
          </a:xfrm>
          <a:prstGeom prst="rect">
            <a:avLst/>
          </a:prstGeom>
        </p:spPr>
      </p:pic>
      <p:sp>
        <p:nvSpPr>
          <p:cNvPr id="17" name="Chevron 16"/>
          <p:cNvSpPr/>
          <p:nvPr/>
        </p:nvSpPr>
        <p:spPr>
          <a:xfrm>
            <a:off x="2143266" y="4953000"/>
            <a:ext cx="685800" cy="76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4134522" y="4953000"/>
            <a:ext cx="685800" cy="76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215791" y="4953000"/>
            <a:ext cx="685800" cy="762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73089" y="3846987"/>
            <a:ext cx="317511" cy="38025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3" grpId="0" build="p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Lazy Sunday Regular" pitchFamily="2" charset="0"/>
              </a:rPr>
              <a:t>WHY </a:t>
            </a:r>
            <a:r>
              <a:rPr lang="en-US" sz="6000" b="1" dirty="0" err="1" smtClean="0">
                <a:solidFill>
                  <a:srgbClr val="FF0000"/>
                </a:solidFill>
                <a:latin typeface="Lazy Sunday Regular" pitchFamily="2" charset="0"/>
              </a:rPr>
              <a:t>INpEpENdENCE</a:t>
            </a:r>
            <a:r>
              <a:rPr lang="en-US" sz="6000" b="1" dirty="0" smtClean="0">
                <a:solidFill>
                  <a:srgbClr val="FF0000"/>
                </a:solidFill>
                <a:latin typeface="Lazy Sunday Regular" pitchFamily="2" charset="0"/>
              </a:rPr>
              <a:t>??</a:t>
            </a:r>
            <a:endParaRPr lang="en-US" sz="6000" b="1" dirty="0">
              <a:solidFill>
                <a:srgbClr val="FF0000"/>
              </a:solidFill>
              <a:latin typeface="Lazy Sunday Regular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" y="1293107"/>
            <a:ext cx="8563535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rial Narrow" pitchFamily="34" charset="0"/>
              </a:rPr>
              <a:t>Cause #2: </a:t>
            </a:r>
            <a:r>
              <a:rPr lang="en-US" dirty="0">
                <a:solidFill>
                  <a:srgbClr val="FFFF00"/>
                </a:solidFill>
                <a:latin typeface="Arial Narrow" pitchFamily="34" charset="0"/>
              </a:rPr>
              <a:t>Spain </a:t>
            </a:r>
            <a:r>
              <a:rPr lang="en-US" dirty="0" smtClean="0">
                <a:solidFill>
                  <a:srgbClr val="FFFF00"/>
                </a:solidFill>
                <a:latin typeface="Arial Narrow" pitchFamily="34" charset="0"/>
              </a:rPr>
              <a:t>raised the taxes (money you have to pay to government) in Mexico</a:t>
            </a:r>
            <a:endParaRPr lang="en-US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669916"/>
            <a:ext cx="7162800" cy="1077218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 Narrow" pitchFamily="34" charset="0"/>
              </a:rPr>
              <a:t>Spain made the people in Mexico pay for wars going on in Europe!</a:t>
            </a:r>
            <a:endParaRPr lang="en-US" sz="1200" b="1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1" name="Picture 3" descr="C:\Users\atamplin\AppData\Local\Microsoft\Windows\Temporary Internet Files\Content.IE5\L7Y9D7VD\MC90044041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5" y="4542206"/>
            <a:ext cx="2590800" cy="21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tamplin\AppData\Local\Microsoft\Windows\Temporary Internet Files\Content.IE5\89M0F31P\MC90043474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0560">
            <a:off x="1869162" y="3849668"/>
            <a:ext cx="2944205" cy="291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zy Sunday Regular" pitchFamily="2" charset="0"/>
              </a:rPr>
              <a:t>r</a:t>
            </a:r>
            <a:r>
              <a:rPr lang="en-US" dirty="0" smtClean="0">
                <a:latin typeface="Lazy Sunday Regular" pitchFamily="2" charset="0"/>
              </a:rPr>
              <a:t>esult 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Lazy Sunday Regular" pitchFamily="2" charset="0"/>
                <a:sym typeface="Wingdings" panose="05000000000000000000" pitchFamily="2" charset="2"/>
              </a:rPr>
              <a:t>revolt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 and fight for </a:t>
            </a:r>
            <a:r>
              <a:rPr lang="en-US" dirty="0" smtClean="0">
                <a:solidFill>
                  <a:srgbClr val="FF0000"/>
                </a:solidFill>
                <a:latin typeface="Lazy Sunday Regular" pitchFamily="2" charset="0"/>
                <a:sym typeface="Wingdings" panose="05000000000000000000" pitchFamily="2" charset="2"/>
              </a:rPr>
              <a:t>independence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 against </a:t>
            </a:r>
            <a:r>
              <a:rPr lang="en-US" dirty="0" err="1" smtClean="0">
                <a:latin typeface="Lazy Sunday Regular" pitchFamily="2" charset="0"/>
                <a:sym typeface="Wingdings" panose="05000000000000000000" pitchFamily="2" charset="2"/>
              </a:rPr>
              <a:t>spain</a:t>
            </a:r>
            <a:endParaRPr lang="en-US" dirty="0">
              <a:latin typeface="Lazy Sunday Regular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2" y="1371600"/>
            <a:ext cx="855461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9708" y="5732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azy Sunday Regular" pitchFamily="2" charset="0"/>
              </a:rPr>
              <a:t>What do you see? What do you think revolt might mean?</a:t>
            </a:r>
            <a:endParaRPr lang="en-US" dirty="0">
              <a:latin typeface="Lazy Sunday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371600"/>
            <a:ext cx="6934200" cy="520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Lazy Sunday Regular" pitchFamily="2" charset="0"/>
              </a:rPr>
              <a:t>r</a:t>
            </a:r>
            <a:r>
              <a:rPr lang="en-US" dirty="0" smtClean="0">
                <a:latin typeface="Lazy Sunday Regular" pitchFamily="2" charset="0"/>
              </a:rPr>
              <a:t>esult 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Lazy Sunday Regular" pitchFamily="2" charset="0"/>
                <a:sym typeface="Wingdings" panose="05000000000000000000" pitchFamily="2" charset="2"/>
              </a:rPr>
              <a:t>revolt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 and fight for </a:t>
            </a:r>
            <a:r>
              <a:rPr lang="en-US" dirty="0" smtClean="0">
                <a:solidFill>
                  <a:srgbClr val="FF0000"/>
                </a:solidFill>
                <a:latin typeface="Lazy Sunday Regular" pitchFamily="2" charset="0"/>
                <a:sym typeface="Wingdings" panose="05000000000000000000" pitchFamily="2" charset="2"/>
              </a:rPr>
              <a:t>independence</a:t>
            </a:r>
            <a:r>
              <a:rPr lang="en-US" dirty="0" smtClean="0">
                <a:latin typeface="Lazy Sunday Regular" pitchFamily="2" charset="0"/>
                <a:sym typeface="Wingdings" panose="05000000000000000000" pitchFamily="2" charset="2"/>
              </a:rPr>
              <a:t> against </a:t>
            </a:r>
            <a:r>
              <a:rPr lang="en-US" dirty="0" err="1" smtClean="0">
                <a:latin typeface="Lazy Sunday Regular" pitchFamily="2" charset="0"/>
                <a:sym typeface="Wingdings" panose="05000000000000000000" pitchFamily="2" charset="2"/>
              </a:rPr>
              <a:t>spain</a:t>
            </a:r>
            <a:endParaRPr lang="en-US" dirty="0">
              <a:latin typeface="Lazy Sunday Regular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5335" y="3048000"/>
            <a:ext cx="2514600" cy="208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What do you see? What do you think the chains might represent?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2400"/>
            <a:ext cx="9144000" cy="1524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TIMELINE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52500"/>
            <a:ext cx="1783976" cy="8763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Lazy Sunday Regular" pitchFamily="2" charset="0"/>
              </a:rPr>
              <a:t>1810</a:t>
            </a:r>
            <a:endParaRPr lang="en-US" sz="4800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48111" y="1320820"/>
            <a:ext cx="1763806" cy="952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FF00"/>
                </a:solidFill>
                <a:latin typeface="Lazy Sunday Regular" pitchFamily="2" charset="0"/>
              </a:rPr>
              <a:t>1812</a:t>
            </a:r>
            <a:endParaRPr lang="en-US" sz="4800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545941" y="1797070"/>
            <a:ext cx="2075493" cy="103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FF00"/>
                </a:solidFill>
                <a:latin typeface="Lazy Sunday Regular" pitchFamily="2" charset="0"/>
              </a:rPr>
              <a:t>1819</a:t>
            </a:r>
            <a:endParaRPr lang="en-US" sz="4800" dirty="0">
              <a:solidFill>
                <a:srgbClr val="FFFF00"/>
              </a:solidFill>
              <a:latin typeface="Lazy Sunday Regul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617" y="1898904"/>
            <a:ext cx="2154327" cy="2677656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  <a:latin typeface="Arial Narrow" pitchFamily="34" charset="0"/>
              </a:rPr>
              <a:t>Miguel Hidalgo 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calls for Mexicans to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rebel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 against Spanish rule</a:t>
            </a:r>
            <a:endParaRPr lang="en-US" sz="2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1407" y="2088565"/>
            <a:ext cx="1912905" cy="3108543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Arial Narrow" pitchFamily="34" charset="0"/>
              </a:rPr>
              <a:t>In Texas, </a:t>
            </a:r>
            <a:r>
              <a:rPr lang="en-US" sz="2800" b="1" u="sng" dirty="0">
                <a:solidFill>
                  <a:srgbClr val="00B050"/>
                </a:solidFill>
                <a:latin typeface="Arial Narrow" pitchFamily="34" charset="0"/>
              </a:rPr>
              <a:t>Gutierrez </a:t>
            </a:r>
            <a:r>
              <a:rPr lang="en-US" sz="2800" b="1" u="sng" dirty="0" smtClean="0">
                <a:solidFill>
                  <a:srgbClr val="00B050"/>
                </a:solidFill>
                <a:latin typeface="Arial Narrow" pitchFamily="34" charset="0"/>
              </a:rPr>
              <a:t>and Magee </a:t>
            </a:r>
            <a:r>
              <a:rPr lang="en-US" sz="2800" b="1" dirty="0">
                <a:solidFill>
                  <a:srgbClr val="00B050"/>
                </a:solidFill>
                <a:latin typeface="Arial Narrow" pitchFamily="34" charset="0"/>
              </a:rPr>
              <a:t>lead a revolt </a:t>
            </a:r>
            <a:r>
              <a:rPr lang="en-US" sz="2800" b="1">
                <a:solidFill>
                  <a:srgbClr val="00B050"/>
                </a:solidFill>
                <a:latin typeface="Arial Narrow" pitchFamily="34" charset="0"/>
              </a:rPr>
              <a:t>against </a:t>
            </a:r>
            <a:r>
              <a:rPr lang="en-US" sz="2800" b="1" smtClean="0">
                <a:solidFill>
                  <a:srgbClr val="00B050"/>
                </a:solidFill>
                <a:latin typeface="Arial Narrow" pitchFamily="34" charset="0"/>
              </a:rPr>
              <a:t>Spain </a:t>
            </a:r>
            <a:r>
              <a:rPr lang="en-US" sz="2800" b="1" dirty="0">
                <a:solidFill>
                  <a:srgbClr val="00B050"/>
                </a:solidFill>
                <a:latin typeface="Arial Narrow" pitchFamily="34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Arial Narrow" pitchFamily="34" charset="0"/>
              </a:rPr>
              <a:t>WIN!!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561747" y="1242004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7180893" y="76200"/>
            <a:ext cx="1752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41401" y="5041744"/>
            <a:ext cx="1752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2840" y="2556083"/>
            <a:ext cx="1905000" cy="3108543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  <a:latin typeface="Arial Narrow" pitchFamily="34" charset="0"/>
              </a:rPr>
              <a:t>James Long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, an American </a:t>
            </a:r>
            <a:r>
              <a:rPr lang="en-US" sz="2800" b="1" u="sng" dirty="0" smtClean="0">
                <a:solidFill>
                  <a:srgbClr val="FF0000"/>
                </a:solidFill>
                <a:latin typeface="Arial Narrow" pitchFamily="34" charset="0"/>
              </a:rPr>
              <a:t>filibuster</a:t>
            </a:r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, tried to free Texas from Spain</a:t>
            </a:r>
            <a:endParaRPr lang="en-US" sz="28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774895" y="211463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36376" y="5817657"/>
            <a:ext cx="6518096" cy="95410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Lazy Sunday Regular" pitchFamily="2" charset="0"/>
              </a:rPr>
              <a:t>Remember a Filibuster Is </a:t>
            </a:r>
            <a:r>
              <a:rPr lang="en-US" sz="2800" b="1" dirty="0">
                <a:solidFill>
                  <a:srgbClr val="FF0000"/>
                </a:solidFill>
                <a:latin typeface="Lazy Sunday Regular" pitchFamily="2" charset="0"/>
              </a:rPr>
              <a:t>a person who starts an unofficial war on a country</a:t>
            </a:r>
          </a:p>
        </p:txBody>
      </p:sp>
    </p:spTree>
    <p:extLst>
      <p:ext uri="{BB962C8B-B14F-4D97-AF65-F5344CB8AC3E}">
        <p14:creationId xmlns:p14="http://schemas.microsoft.com/office/powerpoint/2010/main" val="323412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5" grpId="0" animBg="1"/>
      <p:bldP spid="10" grpId="0" animBg="1"/>
      <p:bldP spid="6" grpId="0" animBg="1"/>
      <p:bldP spid="9" grpId="0" animBg="1"/>
      <p:bldP spid="17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9559" y="181704"/>
            <a:ext cx="3821322" cy="1938992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MEXICO </a:t>
            </a:r>
            <a:r>
              <a:rPr lang="en-US" sz="4000" b="1" dirty="0" smtClean="0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IS </a:t>
            </a:r>
            <a:r>
              <a:rPr lang="en-US" sz="4000" b="1" dirty="0" smtClean="0">
                <a:solidFill>
                  <a:srgbClr val="FF0000"/>
                </a:solidFill>
                <a:latin typeface="Khmer UI" panose="020B0502040204020203" pitchFamily="34" charset="0"/>
                <a:cs typeface="Khmer UI" panose="020B0502040204020203" pitchFamily="34" charset="0"/>
              </a:rPr>
              <a:t>NOW Independent!</a:t>
            </a:r>
            <a:endParaRPr lang="en-US" sz="4000" b="1" dirty="0">
              <a:solidFill>
                <a:srgbClr val="FF0000"/>
              </a:solidFill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3555812" y="2860157"/>
            <a:ext cx="2108817" cy="15266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333" y="4876800"/>
            <a:ext cx="8565776" cy="144655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latin typeface="Arial Narrow" pitchFamily="34" charset="0"/>
              </a:rPr>
              <a:t>1821:  Army led by </a:t>
            </a:r>
            <a:r>
              <a:rPr lang="en-US" sz="4400" b="1" u="sng" dirty="0" smtClean="0">
                <a:solidFill>
                  <a:srgbClr val="00B050"/>
                </a:solidFill>
                <a:latin typeface="Arial Narrow" pitchFamily="34" charset="0"/>
              </a:rPr>
              <a:t>Emperor Iturbide</a:t>
            </a:r>
            <a:r>
              <a:rPr lang="en-US" sz="4400" b="1" dirty="0" smtClean="0">
                <a:solidFill>
                  <a:srgbClr val="00B050"/>
                </a:solidFill>
                <a:latin typeface="Arial Narrow" pitchFamily="34" charset="0"/>
              </a:rPr>
              <a:t> takes control of Mexico City</a:t>
            </a:r>
            <a:endParaRPr lang="en-US" sz="4400" b="1" dirty="0">
              <a:solidFill>
                <a:srgbClr val="00B050"/>
              </a:solidFill>
              <a:latin typeface="Arial Narrow" pitchFamily="34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7110820" y="1121169"/>
            <a:ext cx="1752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685800" y="2085439"/>
            <a:ext cx="1752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7140509" y="3079375"/>
            <a:ext cx="1752600" cy="1752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91" y="-17321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Mexican Victory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AutoShape 2" descr="visual preview of document, please download to acc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isual preview of document, please download to acc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44" t="8350" r="21712" b="1186"/>
          <a:stretch/>
        </p:blipFill>
        <p:spPr>
          <a:xfrm>
            <a:off x="1066800" y="609600"/>
            <a:ext cx="6858000" cy="6023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255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Khmer UI</vt:lpstr>
      <vt:lpstr>Lazy Sunday Regular</vt:lpstr>
      <vt:lpstr>Wingdings</vt:lpstr>
      <vt:lpstr>Office Theme</vt:lpstr>
      <vt:lpstr>MEXICAN REVOLUTION</vt:lpstr>
      <vt:lpstr>PowerPoint Presentation</vt:lpstr>
      <vt:lpstr>WHY INdEpENdENCE??</vt:lpstr>
      <vt:lpstr>WHY INpEpENdENCE??</vt:lpstr>
      <vt:lpstr>result  revolt and fight for independence against spain</vt:lpstr>
      <vt:lpstr>result  revolt and fight for independence against spain</vt:lpstr>
      <vt:lpstr>TIMELINE</vt:lpstr>
      <vt:lpstr>PowerPoint Presentation</vt:lpstr>
      <vt:lpstr>Mexican Victory</vt:lpstr>
      <vt:lpstr>Results of Independence:</vt:lpstr>
    </vt:vector>
  </TitlesOfParts>
  <Company>RISD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REVOLUTION</dc:title>
  <dc:creator>Windows User</dc:creator>
  <cp:lastModifiedBy>Walton, Erica</cp:lastModifiedBy>
  <cp:revision>48</cp:revision>
  <dcterms:created xsi:type="dcterms:W3CDTF">2014-10-22T02:02:21Z</dcterms:created>
  <dcterms:modified xsi:type="dcterms:W3CDTF">2015-12-06T22:33:14Z</dcterms:modified>
</cp:coreProperties>
</file>